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70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7DBA8-4E45-4F09-AE6D-F612BFCB806C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BE0CB-0B37-431D-8AE8-68D7D7E0F77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2029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C6A47-03DA-4BC6-BCAD-0F489B5F1147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390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146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0655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4314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k-SK"/>
              <a:t>Upraviť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8410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1033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19156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2900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6357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441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464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04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181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201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4548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1793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83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118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07C2A61-2D0E-4704-831B-1EF177331CFB}" type="datetimeFigureOut">
              <a:rPr lang="sk-SK" smtClean="0"/>
              <a:t>21. 8. 2026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519B9-33E9-478B-94CD-E35EE2565B2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2406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A1EB7-FF52-4547-B0DE-45FCF6D66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575" y="2945530"/>
            <a:ext cx="8825658" cy="1299882"/>
          </a:xfrm>
        </p:spPr>
        <p:txBody>
          <a:bodyPr/>
          <a:lstStyle/>
          <a:p>
            <a:pPr algn="ctr"/>
            <a:r>
              <a:rPr lang="sk-SK" sz="5400" b="1" dirty="0"/>
              <a:t>Atény, Grécko</a:t>
            </a:r>
            <a:br>
              <a:rPr lang="sk-SK" sz="4400" dirty="0"/>
            </a:br>
            <a:r>
              <a:rPr lang="sk-SK" sz="4400" dirty="0"/>
              <a:t>22.6.-27.6.2026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4C36D1E-6E79-4742-925B-74433E2A33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4626546"/>
            <a:ext cx="8825658" cy="86142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Innovative STEAM Teaching with AI, PBL, and Gamification</a:t>
            </a:r>
            <a:endParaRPr lang="sk-SK" b="1" dirty="0"/>
          </a:p>
          <a:p>
            <a:r>
              <a:rPr lang="sk-SK" b="1" dirty="0"/>
              <a:t>Inovatívne vyučovanie pomocou STEAM, AI, projektov a </a:t>
            </a:r>
            <a:r>
              <a:rPr lang="sk-SK" b="1" dirty="0" err="1"/>
              <a:t>gamifikácie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0139F1C1-1724-4102-B9E5-EDFF9C55B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0" y="639052"/>
            <a:ext cx="3092825" cy="1943273"/>
          </a:xfrm>
          <a:prstGeom prst="rect">
            <a:avLst/>
          </a:prstGeom>
        </p:spPr>
      </p:pic>
      <p:pic>
        <p:nvPicPr>
          <p:cNvPr id="5" name="Picture 2" descr="Vlajka EU | Vlajky.EU">
            <a:extLst>
              <a:ext uri="{FF2B5EF4-FFF2-40B4-BE49-F238E27FC236}">
                <a16:creationId xmlns:a16="http://schemas.microsoft.com/office/drawing/2014/main" id="{2A3581F3-43BA-49B8-A83C-2C8B82ABD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639053"/>
            <a:ext cx="2981409" cy="198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lovenská vlajka | Vlajky.EU">
            <a:extLst>
              <a:ext uri="{FF2B5EF4-FFF2-40B4-BE49-F238E27FC236}">
                <a16:creationId xmlns:a16="http://schemas.microsoft.com/office/drawing/2014/main" id="{891AF87D-EA37-4648-82D7-11591DDF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844" y="685119"/>
            <a:ext cx="2775849" cy="185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87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13" y="1783976"/>
            <a:ext cx="5235390" cy="4621307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sk-SK" b="1" dirty="0">
                <a:solidFill>
                  <a:schemeClr val="bg1"/>
                </a:solidFill>
              </a:rPr>
              <a:t>Úvod školenia bol venovaný prezentáciám účastníkov, ako aj predstaveniu Grécka a zaujímavých miest, ktoré sa podľa odporúčania školiteľky </a:t>
            </a:r>
            <a:r>
              <a:rPr lang="sk-SK" b="1" dirty="0" err="1">
                <a:solidFill>
                  <a:schemeClr val="bg1"/>
                </a:solidFill>
              </a:rPr>
              <a:t>Vasiliky</a:t>
            </a:r>
            <a:r>
              <a:rPr lang="sk-SK" b="1" dirty="0">
                <a:solidFill>
                  <a:schemeClr val="bg1"/>
                </a:solidFill>
              </a:rPr>
              <a:t> </a:t>
            </a:r>
            <a:r>
              <a:rPr lang="sk-SK" b="1" dirty="0" err="1">
                <a:solidFill>
                  <a:schemeClr val="bg1"/>
                </a:solidFill>
              </a:rPr>
              <a:t>Plati</a:t>
            </a:r>
            <a:r>
              <a:rPr lang="sk-SK" b="1" dirty="0">
                <a:solidFill>
                  <a:schemeClr val="bg1"/>
                </a:solidFill>
              </a:rPr>
              <a:t> oplatí navštíviť. </a:t>
            </a:r>
          </a:p>
          <a:p>
            <a:pPr marL="0" indent="0">
              <a:buNone/>
            </a:pPr>
            <a:r>
              <a:rPr lang="sk-SK" b="1" dirty="0">
                <a:solidFill>
                  <a:schemeClr val="bg1"/>
                </a:solidFill>
              </a:rPr>
              <a:t>Zároveň sme sa oboznámili so školskými systémami a fungovaním škôl v Španielsku, Portugalsku a na Cypre. </a:t>
            </a:r>
          </a:p>
          <a:p>
            <a:pPr marL="0" indent="0">
              <a:buNone/>
            </a:pPr>
            <a:endParaRPr lang="sk-SK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k-SK" b="1" dirty="0">
                <a:solidFill>
                  <a:schemeClr val="bg1"/>
                </a:solidFill>
              </a:rPr>
              <a:t>Bol nám taktiež bližšie predstavený koncept STEAM vyučovania. 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5094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r>
              <a:rPr lang="sk-SK" b="1" dirty="0">
                <a:solidFill>
                  <a:schemeClr val="bg1"/>
                </a:solidFill>
              </a:rPr>
              <a:t>Deň 1</a:t>
            </a:r>
            <a:br>
              <a:rPr lang="sk-SK" b="1" dirty="0">
                <a:solidFill>
                  <a:schemeClr val="bg1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1DD90502-2073-47D7-89DE-A228AC7A5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83977"/>
            <a:ext cx="5764306" cy="442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2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78" y="2079811"/>
            <a:ext cx="4240306" cy="4325470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sk-SK" b="1" dirty="0">
                <a:solidFill>
                  <a:schemeClr val="bg1"/>
                </a:solidFill>
              </a:rPr>
              <a:t>Nasledujúci deň sme sa oboznámili:</a:t>
            </a:r>
          </a:p>
          <a:p>
            <a:r>
              <a:rPr lang="sk-SK" b="1" dirty="0">
                <a:solidFill>
                  <a:schemeClr val="bg1"/>
                </a:solidFill>
              </a:rPr>
              <a:t>So základnými elementami projektového vyučovania</a:t>
            </a:r>
          </a:p>
          <a:p>
            <a:r>
              <a:rPr lang="sk-SK" b="1" dirty="0">
                <a:solidFill>
                  <a:schemeClr val="bg1"/>
                </a:solidFill>
              </a:rPr>
              <a:t>S integrovaným vyučovaním predmetu a cudzieho jazyka –(CLIL)</a:t>
            </a:r>
          </a:p>
          <a:p>
            <a:r>
              <a:rPr lang="sk-SK" b="1" dirty="0">
                <a:solidFill>
                  <a:schemeClr val="bg1"/>
                </a:solidFill>
              </a:rPr>
              <a:t>S obráteným vyučovaním (</a:t>
            </a:r>
            <a:r>
              <a:rPr lang="sk-SK" b="1" dirty="0" err="1">
                <a:solidFill>
                  <a:schemeClr val="bg1"/>
                </a:solidFill>
              </a:rPr>
              <a:t>Flipped</a:t>
            </a:r>
            <a:r>
              <a:rPr lang="sk-SK" b="1" dirty="0">
                <a:solidFill>
                  <a:schemeClr val="bg1"/>
                </a:solidFill>
              </a:rPr>
              <a:t> </a:t>
            </a:r>
            <a:r>
              <a:rPr lang="sk-SK" b="1" dirty="0" err="1">
                <a:solidFill>
                  <a:schemeClr val="bg1"/>
                </a:solidFill>
              </a:rPr>
              <a:t>Learning</a:t>
            </a:r>
            <a:r>
              <a:rPr lang="sk-SK" b="1" dirty="0">
                <a:solidFill>
                  <a:schemeClr val="bg1"/>
                </a:solidFill>
              </a:rPr>
              <a:t>)</a:t>
            </a:r>
          </a:p>
          <a:p>
            <a:r>
              <a:rPr lang="sk-SK" b="1" dirty="0" err="1">
                <a:solidFill>
                  <a:schemeClr val="bg1"/>
                </a:solidFill>
              </a:rPr>
              <a:t>Gamifikácia</a:t>
            </a:r>
            <a:endParaRPr lang="sk-SK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k-SK" b="1" dirty="0">
              <a:solidFill>
                <a:schemeClr val="bg1"/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723" y="452718"/>
            <a:ext cx="9404723" cy="1400530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sk-SK" b="1" dirty="0">
                <a:solidFill>
                  <a:schemeClr val="bg1"/>
                </a:solidFill>
              </a:rPr>
              <a:t>Deň 2</a:t>
            </a:r>
            <a:br>
              <a:rPr lang="sk-SK" b="1" dirty="0">
                <a:solidFill>
                  <a:schemeClr val="bg1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BAC19274-3CF5-40E7-8ABF-D75A0D6E1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11" y="2079812"/>
            <a:ext cx="3354816" cy="4325469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3A270BAE-8235-4333-88CE-6239A48D1A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61" r="14230"/>
          <a:stretch/>
        </p:blipFill>
        <p:spPr>
          <a:xfrm>
            <a:off x="8104094" y="2079811"/>
            <a:ext cx="3913195" cy="399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5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695" y="1515035"/>
            <a:ext cx="5459508" cy="4890248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Formou kinestetického vyučovania sme pracovali na projektoch ako konštrukcia mosta, zvierací senzor, interaktívny </a:t>
            </a:r>
            <a:r>
              <a:rPr lang="sk-SK" b="1" dirty="0" err="1">
                <a:solidFill>
                  <a:schemeClr val="bg1"/>
                </a:solidFill>
              </a:rPr>
              <a:t>bowling</a:t>
            </a:r>
            <a:r>
              <a:rPr lang="sk-SK" b="1" dirty="0">
                <a:solidFill>
                  <a:schemeClr val="bg1"/>
                </a:solidFill>
              </a:rPr>
              <a:t> použitím STEAM.</a:t>
            </a:r>
          </a:p>
          <a:p>
            <a:r>
              <a:rPr lang="sk-SK" b="1" dirty="0">
                <a:solidFill>
                  <a:schemeClr val="bg1"/>
                </a:solidFill>
              </a:rPr>
              <a:t>Taktiež sme si vyskúšali v triede rôzne aplikácie formou hier a testov vo vyučovacom procese, ako napríklad:</a:t>
            </a:r>
          </a:p>
          <a:p>
            <a:r>
              <a:rPr lang="sk-SK" b="1" dirty="0" err="1">
                <a:solidFill>
                  <a:schemeClr val="bg1"/>
                </a:solidFill>
              </a:rPr>
              <a:t>QuestionWell</a:t>
            </a:r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 err="1">
                <a:solidFill>
                  <a:schemeClr val="bg1"/>
                </a:solidFill>
              </a:rPr>
              <a:t>GimKid</a:t>
            </a:r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 err="1">
                <a:solidFill>
                  <a:schemeClr val="bg1"/>
                </a:solidFill>
              </a:rPr>
              <a:t>WayGround</a:t>
            </a:r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 err="1">
                <a:solidFill>
                  <a:schemeClr val="bg1"/>
                </a:solidFill>
              </a:rPr>
              <a:t>Teachable</a:t>
            </a:r>
            <a:r>
              <a:rPr lang="sk-SK" b="1" dirty="0">
                <a:solidFill>
                  <a:schemeClr val="bg1"/>
                </a:solidFill>
              </a:rPr>
              <a:t> </a:t>
            </a:r>
            <a:r>
              <a:rPr lang="sk-SK" b="1" dirty="0" err="1">
                <a:solidFill>
                  <a:schemeClr val="bg1"/>
                </a:solidFill>
              </a:rPr>
              <a:t>Machine</a:t>
            </a:r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 err="1">
                <a:solidFill>
                  <a:schemeClr val="bg1"/>
                </a:solidFill>
              </a:rPr>
              <a:t>Suno</a:t>
            </a:r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 err="1">
                <a:solidFill>
                  <a:schemeClr val="bg1"/>
                </a:solidFill>
              </a:rPr>
              <a:t>TinkerCad</a:t>
            </a:r>
            <a:r>
              <a:rPr lang="sk-SK" b="1" dirty="0">
                <a:solidFill>
                  <a:schemeClr val="bg1"/>
                </a:solidFill>
              </a:rPr>
              <a:t> 3D</a:t>
            </a:r>
          </a:p>
          <a:p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>
                <a:solidFill>
                  <a:schemeClr val="bg1"/>
                </a:solidFill>
              </a:rPr>
              <a:t>Druhá polovica výučby sa konala v Múzeu historickej techniky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4764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r>
              <a:rPr lang="sk-SK" b="1" dirty="0">
                <a:solidFill>
                  <a:schemeClr val="bg1"/>
                </a:solidFill>
              </a:rPr>
              <a:t>Deň 3</a:t>
            </a:r>
            <a:br>
              <a:rPr lang="sk-SK" b="1" dirty="0">
                <a:solidFill>
                  <a:schemeClr val="bg1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38AB6EE7-B8E5-4A84-B01F-9DDD5B9B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258" y="1287435"/>
            <a:ext cx="4060820" cy="5274730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F61B6285-8B51-41A9-A47C-2B8DF0483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70" t="6290" r="7425" b="14257"/>
          <a:stretch/>
        </p:blipFill>
        <p:spPr>
          <a:xfrm>
            <a:off x="5943600" y="3429000"/>
            <a:ext cx="2312893" cy="307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9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6" y="1048870"/>
            <a:ext cx="5334002" cy="5195048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sk-SK" b="1" dirty="0">
                <a:solidFill>
                  <a:schemeClr val="bg1"/>
                </a:solidFill>
              </a:rPr>
              <a:t>V tento deň sa kurz konal v </a:t>
            </a:r>
            <a:r>
              <a:rPr lang="sk-SK" b="1" dirty="0" err="1">
                <a:solidFill>
                  <a:schemeClr val="bg1"/>
                </a:solidFill>
              </a:rPr>
              <a:t>Stavros</a:t>
            </a:r>
            <a:r>
              <a:rPr lang="sk-SK" b="1" dirty="0">
                <a:solidFill>
                  <a:schemeClr val="bg1"/>
                </a:solidFill>
              </a:rPr>
              <a:t> </a:t>
            </a:r>
            <a:r>
              <a:rPr lang="sk-SK" b="1" dirty="0" err="1">
                <a:solidFill>
                  <a:schemeClr val="bg1"/>
                </a:solidFill>
              </a:rPr>
              <a:t>Niarchos</a:t>
            </a:r>
            <a:r>
              <a:rPr lang="sk-SK" b="1" dirty="0">
                <a:solidFill>
                  <a:schemeClr val="bg1"/>
                </a:solidFill>
              </a:rPr>
              <a:t> </a:t>
            </a:r>
            <a:r>
              <a:rPr lang="sk-SK" b="1" dirty="0" err="1">
                <a:solidFill>
                  <a:schemeClr val="bg1"/>
                </a:solidFill>
              </a:rPr>
              <a:t>Foundation</a:t>
            </a:r>
            <a:r>
              <a:rPr lang="sk-SK" b="1" dirty="0">
                <a:solidFill>
                  <a:schemeClr val="bg1"/>
                </a:solidFill>
              </a:rPr>
              <a:t>. Pracovali sme s aplikáciou </a:t>
            </a:r>
            <a:r>
              <a:rPr lang="sk-SK" b="1" dirty="0" err="1">
                <a:solidFill>
                  <a:schemeClr val="bg1"/>
                </a:solidFill>
              </a:rPr>
              <a:t>ActionBound</a:t>
            </a:r>
            <a:r>
              <a:rPr lang="sk-SK" b="1" dirty="0">
                <a:solidFill>
                  <a:schemeClr val="bg1"/>
                </a:solidFill>
              </a:rPr>
              <a:t> (</a:t>
            </a:r>
            <a:r>
              <a:rPr lang="sk-SK" b="1" i="1" dirty="0">
                <a:solidFill>
                  <a:schemeClr val="bg1"/>
                </a:solidFill>
              </a:rPr>
              <a:t>Aplikácia umožňuje interaktívnou formou v malých skupinách splniť rôzne úlohy a odpovede zasielať textovou správou, fotografiou alebo krátkym videom).</a:t>
            </a:r>
          </a:p>
          <a:p>
            <a:r>
              <a:rPr lang="sk-SK" b="1" dirty="0">
                <a:solidFill>
                  <a:schemeClr val="bg1"/>
                </a:solidFill>
              </a:rPr>
              <a:t>Potom sme sa presunuli priamo do knižnice, kde sme začali pracovať na STEAM projekte pomocou AI </a:t>
            </a:r>
            <a:r>
              <a:rPr lang="sk-SK" b="1" dirty="0" err="1">
                <a:solidFill>
                  <a:schemeClr val="bg1"/>
                </a:solidFill>
              </a:rPr>
              <a:t>Gemini</a:t>
            </a:r>
            <a:r>
              <a:rPr lang="sk-SK" b="1" dirty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sk-SK" b="1" dirty="0">
              <a:solidFill>
                <a:schemeClr val="bg1"/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58" y="174812"/>
            <a:ext cx="9404723" cy="721658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r>
              <a:rPr lang="sk-SK" b="1" dirty="0">
                <a:solidFill>
                  <a:schemeClr val="bg1"/>
                </a:solidFill>
              </a:rPr>
              <a:t>Deň 4</a:t>
            </a:r>
            <a:br>
              <a:rPr lang="sk-SK" b="1" dirty="0">
                <a:solidFill>
                  <a:schemeClr val="bg1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32CF8F6E-952B-4996-B4C1-DFD298DC0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247" y="1048870"/>
            <a:ext cx="5818093" cy="3440043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84C10ABE-BD9F-459D-8E47-92FD439F65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044"/>
          <a:stretch/>
        </p:blipFill>
        <p:spPr>
          <a:xfrm>
            <a:off x="7096590" y="4232105"/>
            <a:ext cx="3926541" cy="2343506"/>
          </a:xfrm>
          <a:prstGeom prst="rect">
            <a:avLst/>
          </a:prstGeom>
        </p:spPr>
      </p:pic>
      <p:pic>
        <p:nvPicPr>
          <p:cNvPr id="1026" name="Picture 2" descr="Stavros Niarchos Foundation Cultural Center in Athens, Greece | Greeka">
            <a:extLst>
              <a:ext uri="{FF2B5EF4-FFF2-40B4-BE49-F238E27FC236}">
                <a16:creationId xmlns:a16="http://schemas.microsoft.com/office/drawing/2014/main" id="{5C492049-F6B5-4C15-A6CB-D9B8EBF1F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" t="15294"/>
          <a:stretch/>
        </p:blipFill>
        <p:spPr bwMode="auto">
          <a:xfrm>
            <a:off x="1379002" y="4339681"/>
            <a:ext cx="4122573" cy="234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50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904" y="1519517"/>
            <a:ext cx="3845859" cy="4222375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sk-SK" b="1" dirty="0">
                <a:solidFill>
                  <a:schemeClr val="bg1"/>
                </a:solidFill>
              </a:rPr>
              <a:t>Spätná väzba aplikácie </a:t>
            </a:r>
            <a:r>
              <a:rPr lang="sk-SK" b="1" dirty="0" err="1">
                <a:solidFill>
                  <a:schemeClr val="bg1"/>
                </a:solidFill>
              </a:rPr>
              <a:t>ActionBound</a:t>
            </a:r>
            <a:r>
              <a:rPr lang="sk-SK" b="1" dirty="0">
                <a:solidFill>
                  <a:schemeClr val="bg1"/>
                </a:solidFill>
              </a:rPr>
              <a:t>. Následne sme pracovali na dokončení STEAM projektu, ktorý sme odprezentovali. </a:t>
            </a:r>
          </a:p>
          <a:p>
            <a:r>
              <a:rPr lang="sk-SK" b="1" dirty="0">
                <a:solidFill>
                  <a:schemeClr val="bg1"/>
                </a:solidFill>
              </a:rPr>
              <a:t>Na záver sa konalo slávnostné udeľovanie certifikátov.</a:t>
            </a:r>
          </a:p>
          <a:p>
            <a:pPr marL="0" indent="0">
              <a:buNone/>
            </a:pPr>
            <a:endParaRPr lang="sk-SK" b="1" dirty="0">
              <a:solidFill>
                <a:schemeClr val="bg1"/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088" y="389965"/>
            <a:ext cx="9404723" cy="811306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sk-SK" b="1" dirty="0">
                <a:solidFill>
                  <a:schemeClr val="bg1"/>
                </a:solidFill>
              </a:rPr>
              <a:t>Deň 5</a:t>
            </a:r>
            <a:br>
              <a:rPr lang="sk-SK" b="1" dirty="0">
                <a:solidFill>
                  <a:schemeClr val="bg1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0F2A7A5B-F1DB-4677-AFE0-DAA2F04DC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777" y="4660486"/>
            <a:ext cx="3156111" cy="2070847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E404AA40-6300-468B-9961-81FE8BF89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63" y="1565498"/>
            <a:ext cx="3321968" cy="4130412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2E0CA857-7751-4789-A0E8-45D911D86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716" y="1592390"/>
            <a:ext cx="3438402" cy="421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1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904" y="1519517"/>
            <a:ext cx="3845859" cy="4222375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sk-SK" b="1" dirty="0">
                <a:solidFill>
                  <a:schemeClr val="bg1"/>
                </a:solidFill>
              </a:rPr>
              <a:t>Akropola</a:t>
            </a:r>
          </a:p>
          <a:p>
            <a:r>
              <a:rPr lang="sk-SK" b="1" dirty="0" err="1">
                <a:solidFill>
                  <a:schemeClr val="bg1"/>
                </a:solidFill>
              </a:rPr>
              <a:t>Plaka</a:t>
            </a:r>
            <a:r>
              <a:rPr lang="sk-SK" b="1" dirty="0">
                <a:solidFill>
                  <a:schemeClr val="bg1"/>
                </a:solidFill>
              </a:rPr>
              <a:t> </a:t>
            </a:r>
          </a:p>
          <a:p>
            <a:r>
              <a:rPr lang="sk-SK" b="1" dirty="0" err="1">
                <a:solidFill>
                  <a:schemeClr val="bg1"/>
                </a:solidFill>
              </a:rPr>
              <a:t>Anafiotika</a:t>
            </a:r>
            <a:endParaRPr lang="sk-SK" b="1" dirty="0">
              <a:solidFill>
                <a:schemeClr val="bg1"/>
              </a:solidFill>
            </a:endParaRPr>
          </a:p>
          <a:p>
            <a:r>
              <a:rPr lang="sk-SK" b="1" dirty="0" err="1">
                <a:solidFill>
                  <a:schemeClr val="bg1"/>
                </a:solidFill>
              </a:rPr>
              <a:t>Monastiraki</a:t>
            </a:r>
            <a:r>
              <a:rPr lang="sk-SK" b="1" dirty="0">
                <a:solidFill>
                  <a:schemeClr val="bg1"/>
                </a:solidFill>
              </a:rPr>
              <a:t> námestie</a:t>
            </a:r>
          </a:p>
          <a:p>
            <a:r>
              <a:rPr lang="sk-SK" b="1" dirty="0" err="1">
                <a:solidFill>
                  <a:schemeClr val="bg1"/>
                </a:solidFill>
              </a:rPr>
              <a:t>Macaw</a:t>
            </a:r>
            <a:r>
              <a:rPr lang="sk-SK" b="1" dirty="0">
                <a:solidFill>
                  <a:schemeClr val="bg1"/>
                </a:solidFill>
              </a:rPr>
              <a:t> pláž</a:t>
            </a:r>
          </a:p>
          <a:p>
            <a:r>
              <a:rPr lang="sk-SK" b="1" dirty="0" err="1">
                <a:solidFill>
                  <a:schemeClr val="bg1"/>
                </a:solidFill>
              </a:rPr>
              <a:t>Kalamaki</a:t>
            </a:r>
            <a:r>
              <a:rPr lang="sk-SK" b="1" dirty="0">
                <a:solidFill>
                  <a:schemeClr val="bg1"/>
                </a:solidFill>
              </a:rPr>
              <a:t> pláž</a:t>
            </a:r>
          </a:p>
          <a:p>
            <a:pPr marL="0" indent="0">
              <a:buNone/>
            </a:pPr>
            <a:endParaRPr lang="sk-SK" b="1" dirty="0">
              <a:solidFill>
                <a:schemeClr val="bg1"/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088" y="389965"/>
            <a:ext cx="9404723" cy="811306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sk-SK" b="1" dirty="0">
                <a:solidFill>
                  <a:schemeClr val="bg1"/>
                </a:solidFill>
              </a:rPr>
              <a:t>Pamiatky, ktoré sme navštívili:</a:t>
            </a:r>
            <a:br>
              <a:rPr lang="sk-SK" b="1" dirty="0">
                <a:solidFill>
                  <a:schemeClr val="bg1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EE0C7552-17F5-4F62-8D10-0A1B5722B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54" y="1371601"/>
            <a:ext cx="3562815" cy="4733364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B4666700-844C-4C9A-A829-80EA7B56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337" y="1371600"/>
            <a:ext cx="4046663" cy="490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70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A6303A-571D-4563-95B4-2E6923572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88" y="2075329"/>
            <a:ext cx="10604594" cy="4222375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k-SK" b="1" dirty="0">
                <a:solidFill>
                  <a:schemeClr val="bg1"/>
                </a:solidFill>
              </a:rPr>
              <a:t>vzdelávanie – možnosť naučiť sa niečo nové, v našom prípade STEAM projektové vyučovanie, </a:t>
            </a:r>
            <a:r>
              <a:rPr lang="sk-SK" b="1" dirty="0" err="1">
                <a:solidFill>
                  <a:schemeClr val="bg1"/>
                </a:solidFill>
              </a:rPr>
              <a:t>gamifikácia</a:t>
            </a:r>
            <a:r>
              <a:rPr lang="sk-SK" b="1" dirty="0">
                <a:solidFill>
                  <a:schemeClr val="bg1"/>
                </a:solidFill>
              </a:rPr>
              <a:t> IKT a AI nástroje </a:t>
            </a:r>
          </a:p>
          <a:p>
            <a:pPr>
              <a:buFont typeface="Wingdings" panose="05000000000000000000" pitchFamily="2" charset="2"/>
              <a:buChar char="v"/>
            </a:pPr>
            <a:endParaRPr lang="sk-SK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b="1" dirty="0">
                <a:solidFill>
                  <a:schemeClr val="bg1"/>
                </a:solidFill>
              </a:rPr>
              <a:t>digitálne zručnosti – nielen teória, ale aj ich praktické využívanie, skúšanie </a:t>
            </a:r>
          </a:p>
          <a:p>
            <a:pPr>
              <a:buFont typeface="Wingdings" panose="05000000000000000000" pitchFamily="2" charset="2"/>
              <a:buChar char="v"/>
            </a:pPr>
            <a:endParaRPr lang="sk-SK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b="1" dirty="0">
                <a:solidFill>
                  <a:schemeClr val="bg1"/>
                </a:solidFill>
              </a:rPr>
              <a:t>rozvoj a posilnenie komunikačných a jazykových zručnosti     </a:t>
            </a:r>
          </a:p>
          <a:p>
            <a:pPr>
              <a:buFont typeface="Wingdings" panose="05000000000000000000" pitchFamily="2" charset="2"/>
              <a:buChar char="v"/>
            </a:pPr>
            <a:endParaRPr lang="sk-SK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b="1" dirty="0">
                <a:solidFill>
                  <a:schemeClr val="bg1"/>
                </a:solidFill>
              </a:rPr>
              <a:t>spoznávanie kultúry  </a:t>
            </a:r>
          </a:p>
          <a:p>
            <a:pPr>
              <a:buFont typeface="Wingdings" panose="05000000000000000000" pitchFamily="2" charset="2"/>
              <a:buChar char="v"/>
            </a:pPr>
            <a:endParaRPr lang="sk-SK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k-SK" b="1" dirty="0">
                <a:solidFill>
                  <a:schemeClr val="bg1"/>
                </a:solidFill>
              </a:rPr>
              <a:t>vymieňanie pedagogických skúseností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5E1CB-A7D6-4089-B277-7C314EB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088" y="389964"/>
            <a:ext cx="10416336" cy="1519517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sk-SK" sz="4400" b="1" dirty="0">
                <a:solidFill>
                  <a:srgbClr val="00B050"/>
                </a:solidFill>
              </a:rPr>
              <a:t>Prínosy</a:t>
            </a:r>
            <a:r>
              <a:rPr lang="sk-SK" sz="4400" b="1" dirty="0">
                <a:solidFill>
                  <a:srgbClr val="00CC00"/>
                </a:solidFill>
              </a:rPr>
              <a:t> </a:t>
            </a:r>
            <a:r>
              <a:rPr lang="sk-SK" sz="4400" b="1" dirty="0">
                <a:solidFill>
                  <a:srgbClr val="FF0000"/>
                </a:solidFill>
              </a:rPr>
              <a:t>školiacich aktivít </a:t>
            </a:r>
            <a:r>
              <a:rPr lang="sk-SK" sz="4400" b="1" dirty="0">
                <a:solidFill>
                  <a:srgbClr val="00B050"/>
                </a:solidFill>
              </a:rPr>
              <a:t>v rámci programu </a:t>
            </a:r>
            <a:r>
              <a:rPr lang="sk-SK" sz="4400" b="1" dirty="0">
                <a:solidFill>
                  <a:srgbClr val="FF0000"/>
                </a:solidFill>
              </a:rPr>
              <a:t>Erasmus+ </a:t>
            </a:r>
            <a:br>
              <a:rPr lang="sk-SK" sz="4400" b="1" dirty="0">
                <a:solidFill>
                  <a:srgbClr val="FF0000"/>
                </a:solidFill>
              </a:rPr>
            </a:br>
            <a:endParaRPr lang="sk-SK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176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881E8E03-A592-4FF5-B9F7-271C918139FF}"/>
              </a:ext>
            </a:extLst>
          </p:cNvPr>
          <p:cNvSpPr txBox="1"/>
          <p:nvPr/>
        </p:nvSpPr>
        <p:spPr>
          <a:xfrm>
            <a:off x="1192364" y="349416"/>
            <a:ext cx="10649116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sk-SK" sz="2400" b="1" dirty="0"/>
          </a:p>
          <a:p>
            <a:pPr algn="ctr"/>
            <a:endParaRPr lang="sk-SK" sz="2400" b="1" dirty="0"/>
          </a:p>
          <a:p>
            <a:pPr algn="ctr"/>
            <a:endParaRPr lang="sk-SK" sz="2400" b="1" dirty="0"/>
          </a:p>
          <a:p>
            <a:pPr algn="ctr"/>
            <a:endParaRPr lang="sk-SK" sz="2400" b="1" dirty="0"/>
          </a:p>
          <a:p>
            <a:pPr algn="ctr"/>
            <a:endParaRPr lang="sk-SK" sz="2400" b="1" dirty="0"/>
          </a:p>
          <a:p>
            <a:pPr algn="ctr"/>
            <a:endParaRPr lang="sk-SK" sz="2400" b="1" dirty="0"/>
          </a:p>
          <a:p>
            <a:pPr algn="ctr"/>
            <a:endParaRPr lang="sk-SK" sz="2400" b="1" dirty="0"/>
          </a:p>
          <a:p>
            <a:pPr algn="ctr"/>
            <a:r>
              <a:rPr lang="sk-SK" sz="2400" b="1" dirty="0"/>
              <a:t>Ďakujeme za pozornosť. </a:t>
            </a:r>
          </a:p>
          <a:p>
            <a:endParaRPr lang="sk-SK" sz="2400" b="1" dirty="0"/>
          </a:p>
          <a:p>
            <a:endParaRPr lang="sk-SK" sz="2400" b="1" dirty="0"/>
          </a:p>
          <a:p>
            <a:endParaRPr lang="sk-SK" sz="2400" b="1" dirty="0"/>
          </a:p>
          <a:p>
            <a:pPr algn="r"/>
            <a:endParaRPr lang="sk-SK" sz="2400" b="1" dirty="0"/>
          </a:p>
          <a:p>
            <a:pPr algn="r"/>
            <a:endParaRPr lang="sk-SK" sz="2400" b="1" dirty="0"/>
          </a:p>
          <a:p>
            <a:pPr algn="r"/>
            <a:endParaRPr lang="sk-SK" sz="2400" b="1" dirty="0"/>
          </a:p>
          <a:p>
            <a:pPr algn="r"/>
            <a:r>
              <a:rPr lang="sk-SK" sz="2400" b="1" dirty="0"/>
              <a:t>Vypracovali: </a:t>
            </a:r>
          </a:p>
          <a:p>
            <a:pPr algn="r"/>
            <a:r>
              <a:rPr lang="sk-SK" sz="2400" b="1" dirty="0"/>
              <a:t>Natália </a:t>
            </a:r>
            <a:r>
              <a:rPr lang="sk-SK" sz="2400" b="1" dirty="0" err="1"/>
              <a:t>Srncová</a:t>
            </a:r>
            <a:r>
              <a:rPr lang="sk-SK" sz="2400" b="1" dirty="0"/>
              <a:t>, </a:t>
            </a:r>
          </a:p>
          <a:p>
            <a:pPr algn="r"/>
            <a:r>
              <a:rPr lang="sk-SK" sz="2400" b="1" dirty="0"/>
              <a:t>Ivona </a:t>
            </a:r>
            <a:r>
              <a:rPr lang="sk-SK" sz="2400" b="1" dirty="0" err="1"/>
              <a:t>Kopčanová</a:t>
            </a:r>
            <a:r>
              <a:rPr lang="sk-SK" sz="2400" b="1" dirty="0"/>
              <a:t>, 2026.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k-SK" sz="2400" b="1" dirty="0"/>
          </a:p>
          <a:p>
            <a:r>
              <a:rPr lang="sk-SK" sz="2400" b="1" dirty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k-SK" sz="24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k-SK" sz="24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sk-SK" sz="24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4252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ón">
  <a:themeElements>
    <a:clrScheme name="Ió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ó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ó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</TotalTime>
  <Words>346</Words>
  <Application>Microsoft Office PowerPoint</Application>
  <PresentationFormat>Širokouhlá</PresentationFormat>
  <Paragraphs>70</Paragraphs>
  <Slides>9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Wingdings</vt:lpstr>
      <vt:lpstr>Wingdings 3</vt:lpstr>
      <vt:lpstr>Ión</vt:lpstr>
      <vt:lpstr>Atény, Grécko 22.6.-27.6.2026</vt:lpstr>
      <vt:lpstr>Deň 1 </vt:lpstr>
      <vt:lpstr>Deň 2 </vt:lpstr>
      <vt:lpstr>Deň 3 </vt:lpstr>
      <vt:lpstr>Deň 4 </vt:lpstr>
      <vt:lpstr>Deň 5 </vt:lpstr>
      <vt:lpstr>Pamiatky, ktoré sme navštívili: </vt:lpstr>
      <vt:lpstr>Prínosy školiacich aktivít v rámci programu Erasmus+  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Atény, Grécko 22.6.-26.6.2025</dc:title>
  <dc:creator>ucitel</dc:creator>
  <cp:lastModifiedBy>Admin</cp:lastModifiedBy>
  <cp:revision>10</cp:revision>
  <dcterms:created xsi:type="dcterms:W3CDTF">2026-07-02T06:56:29Z</dcterms:created>
  <dcterms:modified xsi:type="dcterms:W3CDTF">2026-08-21T15:05:54Z</dcterms:modified>
</cp:coreProperties>
</file>